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87" r:id="rId2"/>
    <p:sldId id="485" r:id="rId3"/>
    <p:sldId id="484" r:id="rId4"/>
    <p:sldId id="486" r:id="rId5"/>
    <p:sldId id="488" r:id="rId6"/>
    <p:sldId id="478" r:id="rId7"/>
    <p:sldId id="487" r:id="rId8"/>
    <p:sldId id="479" r:id="rId9"/>
    <p:sldId id="489" r:id="rId10"/>
    <p:sldId id="482" r:id="rId11"/>
    <p:sldId id="492" r:id="rId12"/>
    <p:sldId id="490" r:id="rId13"/>
    <p:sldId id="491" r:id="rId14"/>
    <p:sldId id="493" r:id="rId15"/>
    <p:sldId id="480" r:id="rId16"/>
    <p:sldId id="494" r:id="rId17"/>
    <p:sldId id="495" r:id="rId18"/>
    <p:sldId id="477" r:id="rId19"/>
    <p:sldId id="496" r:id="rId20"/>
    <p:sldId id="497" r:id="rId21"/>
    <p:sldId id="498" r:id="rId22"/>
    <p:sldId id="499" r:id="rId23"/>
    <p:sldId id="500" r:id="rId24"/>
    <p:sldId id="501" r:id="rId25"/>
    <p:sldId id="481" r:id="rId26"/>
    <p:sldId id="504" r:id="rId27"/>
    <p:sldId id="465" r:id="rId28"/>
    <p:sldId id="502" r:id="rId29"/>
    <p:sldId id="503" r:id="rId30"/>
    <p:sldId id="471" r:id="rId31"/>
    <p:sldId id="328" r:id="rId3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44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90" autoAdjust="0"/>
    <p:restoredTop sz="94660"/>
  </p:normalViewPr>
  <p:slideViewPr>
    <p:cSldViewPr>
      <p:cViewPr varScale="1">
        <p:scale>
          <a:sx n="149" d="100"/>
          <a:sy n="149" d="100"/>
        </p:scale>
        <p:origin x="-684" y="-96"/>
      </p:cViewPr>
      <p:guideLst>
        <p:guide orient="horz" pos="1284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png>
</file>

<file path=ppt/media/image22.jpeg>
</file>

<file path=ppt/media/image23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C10F6-FC36-4AB4-8B8F-557E9CB7AF14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72F2F-9B66-4947-9A71-DC9A4297E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17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767263"/>
            <a:ext cx="1752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050" name="Picture 2" descr="C:\Users\Hans Tanner\Dropbox\Arduino\Projects\LNCTC_ESP32\data\iottlogolarge.jp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" y="4565015"/>
            <a:ext cx="517525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orth_American_railroad_signals" TargetMode="External"/><Relationship Id="rId7" Type="http://schemas.openxmlformats.org/officeDocument/2006/relationships/hyperlink" Target="http://nscaleaddiction.blogspot.com/2012/01/cheap-simple-n-scale-signals-using.html" TargetMode="External"/><Relationship Id="rId2" Type="http://schemas.openxmlformats.org/officeDocument/2006/relationships/hyperlink" Target="https://github.com/tanner87661/IoTT-Video1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mollehem.se/index.php/en/control-and-electronics/leddriv6e-detail" TargetMode="External"/><Relationship Id="rId5" Type="http://schemas.openxmlformats.org/officeDocument/2006/relationships/hyperlink" Target="https://www.nmra.org/sites/default/files/s-9.2.1_2012_07.pdf" TargetMode="External"/><Relationship Id="rId4" Type="http://schemas.openxmlformats.org/officeDocument/2006/relationships/hyperlink" Target="http://rail.pgengler.net/signals/fixed_norac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obbylobby.com/Crafts-Hobbies/Hobbies-Collecting/Tools-Blades/Brass-Tubes---3-32%22/p/24129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Hans Tanner\OneDrive\IoTT\Video#13\Pictures\IMG_20190209_12405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6" y="-1"/>
            <a:ext cx="9172575" cy="5159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28600" y="205859"/>
            <a:ext cx="8839200" cy="510909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9600" b="1" dirty="0" smtClean="0">
                <a:ln w="50800"/>
                <a:solidFill>
                  <a:srgbClr val="FFFF00"/>
                </a:solidFill>
              </a:rPr>
              <a:t>Make your own</a:t>
            </a:r>
          </a:p>
          <a:p>
            <a:pPr algn="ctr"/>
            <a:r>
              <a:rPr lang="en-US" sz="11500" b="1" dirty="0" smtClean="0">
                <a:ln w="50800"/>
                <a:solidFill>
                  <a:srgbClr val="FF0000"/>
                </a:solidFill>
              </a:rPr>
              <a:t>Signaling</a:t>
            </a:r>
          </a:p>
          <a:p>
            <a:pPr algn="ctr"/>
            <a:r>
              <a:rPr lang="en-US" sz="11500" b="1" dirty="0" smtClean="0">
                <a:ln w="50800"/>
                <a:solidFill>
                  <a:srgbClr val="FFFF00"/>
                </a:solidFill>
              </a:rPr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291975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04" t="39874" r="55263" b="30494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66729" y="4564618"/>
            <a:ext cx="4743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Designed using </a:t>
            </a:r>
            <a:r>
              <a:rPr lang="en-US" dirty="0" err="1" smtClean="0"/>
              <a:t>TinkerCAD</a:t>
            </a:r>
            <a:r>
              <a:rPr lang="en-US" dirty="0" smtClean="0"/>
              <a:t>  (www.tinkercad.com)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62777" y="254103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LED Shield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41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Hans Tanner\OneDrive\IoTT\Video#13\Pictures\IMG_20190130_16173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901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5" t="42546" r="44618" b="25696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342929" y="4585216"/>
            <a:ext cx="4743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Designed using </a:t>
            </a:r>
            <a:r>
              <a:rPr lang="en-US" dirty="0" err="1" smtClean="0"/>
              <a:t>TinkerCAD</a:t>
            </a:r>
            <a:r>
              <a:rPr lang="en-US" dirty="0" smtClean="0"/>
              <a:t>  (www.tinkercad.com)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9802" y="2387085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Mast Socket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366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Hans Tanner\OneDrive\IoTT\Video#13\Pictures\IMG_20190131_14033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2" t="9173" r="12105" b="9173"/>
          <a:stretch/>
        </p:blipFill>
        <p:spPr bwMode="auto">
          <a:xfrm>
            <a:off x="1" y="0"/>
            <a:ext cx="9144000" cy="514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92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Hans Tanner\OneDrive\IoTT\Video#13\Pictures\IMG_20190208_121718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32" t="14616" r="401" b="21123"/>
          <a:stretch/>
        </p:blipFill>
        <p:spPr bwMode="auto">
          <a:xfrm>
            <a:off x="0" y="-7145"/>
            <a:ext cx="9144000" cy="5150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8180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neopixel daisy chai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4" y="1562099"/>
            <a:ext cx="8872861" cy="2305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38400" y="401419"/>
            <a:ext cx="4085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Neopixel</a:t>
            </a:r>
            <a:r>
              <a:rPr lang="en-US" sz="3600" dirty="0" smtClean="0"/>
              <a:t> Daisy Chain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748178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Hans Tanner\OneDrive\IoTT\Video#13\Pictures\IMG_20190209_15573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335"/>
            <a:ext cx="9124950" cy="5132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3923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Hans Tanner\OneDrive\IoTT\Video#13\Pictures\IMG_20190209_15583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6667"/>
            <a:ext cx="9114369" cy="512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55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System Capabilities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23950"/>
            <a:ext cx="8686800" cy="3394472"/>
          </a:xfrm>
        </p:spPr>
        <p:txBody>
          <a:bodyPr>
            <a:noAutofit/>
          </a:bodyPr>
          <a:lstStyle/>
          <a:p>
            <a:r>
              <a:rPr lang="en-US" sz="1600" dirty="0" smtClean="0"/>
              <a:t>Number of Signals only limited by device memory. 200+ signals are realistic with just one signaling device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71164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System Capabilities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23950"/>
            <a:ext cx="8686800" cy="3394472"/>
          </a:xfrm>
        </p:spPr>
        <p:txBody>
          <a:bodyPr>
            <a:noAutofit/>
          </a:bodyPr>
          <a:lstStyle/>
          <a:p>
            <a:r>
              <a:rPr lang="en-US" sz="1600" dirty="0" smtClean="0"/>
              <a:t>Number of Signals only limited by device memory. 200+ signals are realistic with just one signaling device</a:t>
            </a:r>
          </a:p>
          <a:p>
            <a:r>
              <a:rPr lang="en-US" sz="1600" dirty="0" smtClean="0"/>
              <a:t>Can receive aspect commands via </a:t>
            </a:r>
            <a:r>
              <a:rPr lang="en-US" sz="1600" dirty="0" err="1" smtClean="0"/>
              <a:t>LocoNet</a:t>
            </a:r>
            <a:r>
              <a:rPr lang="en-US" sz="1600" dirty="0" smtClean="0"/>
              <a:t>, DCC Track Signal, or </a:t>
            </a:r>
            <a:r>
              <a:rPr lang="en-US" sz="1600" dirty="0" err="1" smtClean="0"/>
              <a:t>Wifi</a:t>
            </a:r>
            <a:r>
              <a:rPr lang="en-US" sz="1600" dirty="0" smtClean="0"/>
              <a:t> (MQTT Gateway)</a:t>
            </a:r>
          </a:p>
        </p:txBody>
      </p:sp>
    </p:spTree>
    <p:extLst>
      <p:ext uri="{BB962C8B-B14F-4D97-AF65-F5344CB8AC3E}">
        <p14:creationId xmlns:p14="http://schemas.microsoft.com/office/powerpoint/2010/main" val="212113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2.bp.blogspot.com/-qe2Ibe214qI/TwUgGRgz3KI/AAAAAAAAAac/UK4NmRene70/s1600/n_scale_model_railroad_signal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6" r="186" b="16604"/>
          <a:stretch/>
        </p:blipFill>
        <p:spPr bwMode="auto">
          <a:xfrm>
            <a:off x="-17052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7476" y="4640818"/>
            <a:ext cx="9076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Source: http</a:t>
            </a:r>
            <a:r>
              <a:rPr lang="en-US" dirty="0">
                <a:solidFill>
                  <a:schemeClr val="bg1"/>
                </a:solidFill>
              </a:rPr>
              <a:t>://nscaleaddiction.blogspot.com/2012/01/cheap-simple-n-scale-signals-using.html</a:t>
            </a:r>
          </a:p>
        </p:txBody>
      </p:sp>
    </p:spTree>
    <p:extLst>
      <p:ext uri="{BB962C8B-B14F-4D97-AF65-F5344CB8AC3E}">
        <p14:creationId xmlns:p14="http://schemas.microsoft.com/office/powerpoint/2010/main" val="253973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System Capabilities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23950"/>
            <a:ext cx="8686800" cy="3394472"/>
          </a:xfrm>
        </p:spPr>
        <p:txBody>
          <a:bodyPr>
            <a:noAutofit/>
          </a:bodyPr>
          <a:lstStyle/>
          <a:p>
            <a:r>
              <a:rPr lang="en-US" sz="1600" dirty="0" smtClean="0"/>
              <a:t>Number of Signals only limited by device memory. 200+ signals are realistic with just one signaling device</a:t>
            </a:r>
          </a:p>
          <a:p>
            <a:r>
              <a:rPr lang="en-US" sz="1600" dirty="0" smtClean="0"/>
              <a:t>Can receive aspect commands via </a:t>
            </a:r>
            <a:r>
              <a:rPr lang="en-US" sz="1600" dirty="0" err="1" smtClean="0"/>
              <a:t>LocoNet</a:t>
            </a:r>
            <a:r>
              <a:rPr lang="en-US" sz="1600" dirty="0" smtClean="0"/>
              <a:t>, DCC Track Signal, or </a:t>
            </a:r>
            <a:r>
              <a:rPr lang="en-US" sz="1600" dirty="0" err="1" smtClean="0"/>
              <a:t>Wifi</a:t>
            </a:r>
            <a:r>
              <a:rPr lang="en-US" sz="1600" dirty="0" smtClean="0"/>
              <a:t> (MQTT Gateway)</a:t>
            </a:r>
          </a:p>
          <a:p>
            <a:r>
              <a:rPr lang="en-US" sz="1600" dirty="0" smtClean="0"/>
              <a:t>Supports full range of Switch Addresses as well as Extended Accessory Decoder commands (NMRA Signal commands supporting 36 Aspects)</a:t>
            </a:r>
          </a:p>
        </p:txBody>
      </p:sp>
    </p:spTree>
    <p:extLst>
      <p:ext uri="{BB962C8B-B14F-4D97-AF65-F5344CB8AC3E}">
        <p14:creationId xmlns:p14="http://schemas.microsoft.com/office/powerpoint/2010/main" val="212113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System Capabilities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23950"/>
            <a:ext cx="8686800" cy="3394472"/>
          </a:xfrm>
        </p:spPr>
        <p:txBody>
          <a:bodyPr>
            <a:noAutofit/>
          </a:bodyPr>
          <a:lstStyle/>
          <a:p>
            <a:r>
              <a:rPr lang="en-US" sz="1600" dirty="0" smtClean="0"/>
              <a:t>Number of Signals only limited by device memory. 200+ signals are realistic with just one signaling device</a:t>
            </a:r>
          </a:p>
          <a:p>
            <a:r>
              <a:rPr lang="en-US" sz="1600" dirty="0" smtClean="0"/>
              <a:t>Can receive aspect commands via </a:t>
            </a:r>
            <a:r>
              <a:rPr lang="en-US" sz="1600" dirty="0" err="1" smtClean="0"/>
              <a:t>LocoNet</a:t>
            </a:r>
            <a:r>
              <a:rPr lang="en-US" sz="1600" dirty="0" smtClean="0"/>
              <a:t>, DCC Track Signal, or </a:t>
            </a:r>
            <a:r>
              <a:rPr lang="en-US" sz="1600" dirty="0" err="1" smtClean="0"/>
              <a:t>Wifi</a:t>
            </a:r>
            <a:r>
              <a:rPr lang="en-US" sz="1600" dirty="0" smtClean="0"/>
              <a:t> (MQTT Gateway)</a:t>
            </a:r>
          </a:p>
          <a:p>
            <a:r>
              <a:rPr lang="en-US" sz="1600" dirty="0" smtClean="0"/>
              <a:t>Supports full range of Switch Addresses as well as Extended Accessory Decoder commands (NMRA Signal commands supporting 36 Aspects)</a:t>
            </a:r>
          </a:p>
          <a:p>
            <a:r>
              <a:rPr lang="en-US" sz="1600" dirty="0"/>
              <a:t>All signals can be different regarding number of LED’s, number of aspects, colors, etc</a:t>
            </a:r>
            <a:r>
              <a:rPr lang="en-US" sz="1600" dirty="0" smtClean="0"/>
              <a:t>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2113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System Capabilities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23950"/>
            <a:ext cx="8686800" cy="3394472"/>
          </a:xfrm>
        </p:spPr>
        <p:txBody>
          <a:bodyPr>
            <a:noAutofit/>
          </a:bodyPr>
          <a:lstStyle/>
          <a:p>
            <a:r>
              <a:rPr lang="en-US" sz="1600" dirty="0" smtClean="0"/>
              <a:t>Number of Signals only limited by device memory. 200+ signals are realistic with just one signaling device</a:t>
            </a:r>
          </a:p>
          <a:p>
            <a:r>
              <a:rPr lang="en-US" sz="1600" dirty="0" smtClean="0"/>
              <a:t>Can receive aspect commands via </a:t>
            </a:r>
            <a:r>
              <a:rPr lang="en-US" sz="1600" dirty="0" err="1" smtClean="0"/>
              <a:t>LocoNet</a:t>
            </a:r>
            <a:r>
              <a:rPr lang="en-US" sz="1600" dirty="0" smtClean="0"/>
              <a:t>, DCC Track Signal, or </a:t>
            </a:r>
            <a:r>
              <a:rPr lang="en-US" sz="1600" dirty="0" err="1" smtClean="0"/>
              <a:t>Wifi</a:t>
            </a:r>
            <a:r>
              <a:rPr lang="en-US" sz="1600" dirty="0" smtClean="0"/>
              <a:t> (MQTT Gateway)</a:t>
            </a:r>
          </a:p>
          <a:p>
            <a:r>
              <a:rPr lang="en-US" sz="1600" dirty="0" smtClean="0"/>
              <a:t>Supports full range of Switch Addresses as well as Extended Accessory Decoder commands (NMRA Signal commands supporting 36 Aspects)</a:t>
            </a:r>
          </a:p>
          <a:p>
            <a:r>
              <a:rPr lang="en-US" sz="1600" dirty="0"/>
              <a:t>All signals can be different regarding number of LED’s, number of aspects, colors, etc.</a:t>
            </a:r>
          </a:p>
          <a:p>
            <a:r>
              <a:rPr lang="en-US" sz="1600" dirty="0" smtClean="0"/>
              <a:t>Supports up to 4 switch addresses per signal for a maximum of 16 Aspects in static or 8 Aspects in dynamic mode 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2113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System Capabilities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23950"/>
            <a:ext cx="8686800" cy="3394472"/>
          </a:xfrm>
        </p:spPr>
        <p:txBody>
          <a:bodyPr>
            <a:noAutofit/>
          </a:bodyPr>
          <a:lstStyle/>
          <a:p>
            <a:r>
              <a:rPr lang="en-US" sz="1600" dirty="0" smtClean="0"/>
              <a:t>Number of Signals only limited by device memory. 200+ signals are realistic with just one signaling device</a:t>
            </a:r>
          </a:p>
          <a:p>
            <a:r>
              <a:rPr lang="en-US" sz="1600" dirty="0" smtClean="0"/>
              <a:t>Can receive aspect commands via </a:t>
            </a:r>
            <a:r>
              <a:rPr lang="en-US" sz="1600" dirty="0" err="1" smtClean="0"/>
              <a:t>LocoNet</a:t>
            </a:r>
            <a:r>
              <a:rPr lang="en-US" sz="1600" dirty="0" smtClean="0"/>
              <a:t>, DCC Track Signal, or </a:t>
            </a:r>
            <a:r>
              <a:rPr lang="en-US" sz="1600" dirty="0" err="1" smtClean="0"/>
              <a:t>Wifi</a:t>
            </a:r>
            <a:r>
              <a:rPr lang="en-US" sz="1600" dirty="0" smtClean="0"/>
              <a:t> (MQTT Gateway)</a:t>
            </a:r>
          </a:p>
          <a:p>
            <a:r>
              <a:rPr lang="en-US" sz="1600" dirty="0" smtClean="0"/>
              <a:t>Supports full range of Switch Addresses as well as Extended Accessory Decoder commands (NMRA Signal commands supporting 36 Aspects)</a:t>
            </a:r>
          </a:p>
          <a:p>
            <a:r>
              <a:rPr lang="en-US" sz="1600" dirty="0"/>
              <a:t>All signals can be different regarding number of LED’s, number of aspects, colors, etc.</a:t>
            </a:r>
          </a:p>
          <a:p>
            <a:r>
              <a:rPr lang="en-US" sz="1600" dirty="0" smtClean="0"/>
              <a:t>Supports up to 4 switch addresses per signal for a maximum of 16 Aspects in static or 8 Aspects in dynamic mode </a:t>
            </a:r>
          </a:p>
          <a:p>
            <a:r>
              <a:rPr lang="en-US" sz="1600" dirty="0" smtClean="0"/>
              <a:t>Simple 3-wire cable for serial connection chain to all signals</a:t>
            </a:r>
          </a:p>
          <a:p>
            <a:endParaRPr lang="en-US" sz="1600" dirty="0" smtClean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2113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System Capabilities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23950"/>
            <a:ext cx="8686800" cy="3394472"/>
          </a:xfrm>
        </p:spPr>
        <p:txBody>
          <a:bodyPr>
            <a:noAutofit/>
          </a:bodyPr>
          <a:lstStyle/>
          <a:p>
            <a:r>
              <a:rPr lang="en-US" sz="1600" dirty="0" smtClean="0"/>
              <a:t>Number of Signals only limited by device memory. 200+ signals are realistic with just one signaling device</a:t>
            </a:r>
          </a:p>
          <a:p>
            <a:r>
              <a:rPr lang="en-US" sz="1600" dirty="0" smtClean="0"/>
              <a:t>Can receive aspect commands via </a:t>
            </a:r>
            <a:r>
              <a:rPr lang="en-US" sz="1600" dirty="0" err="1" smtClean="0"/>
              <a:t>LocoNet</a:t>
            </a:r>
            <a:r>
              <a:rPr lang="en-US" sz="1600" dirty="0" smtClean="0"/>
              <a:t>, DCC Track Signal, or </a:t>
            </a:r>
            <a:r>
              <a:rPr lang="en-US" sz="1600" dirty="0" err="1" smtClean="0"/>
              <a:t>Wifi</a:t>
            </a:r>
            <a:r>
              <a:rPr lang="en-US" sz="1600" dirty="0" smtClean="0"/>
              <a:t> (MQTT Gateway)</a:t>
            </a:r>
          </a:p>
          <a:p>
            <a:r>
              <a:rPr lang="en-US" sz="1600" dirty="0" smtClean="0"/>
              <a:t>Supports full range of Switch Addresses as well as Extended Accessory Decoder commands (NMRA Signal commands supporting 36 Aspects)</a:t>
            </a:r>
          </a:p>
          <a:p>
            <a:r>
              <a:rPr lang="en-US" sz="1600" dirty="0"/>
              <a:t>All signals can be different regarding number of LED’s, number of aspects, colors, etc.</a:t>
            </a:r>
          </a:p>
          <a:p>
            <a:r>
              <a:rPr lang="en-US" sz="1600" dirty="0" smtClean="0"/>
              <a:t>Supports up to 4 switch addresses per signal for a maximum of 16 Aspects in static or 8 Aspects in dynamic mode </a:t>
            </a:r>
          </a:p>
          <a:p>
            <a:r>
              <a:rPr lang="en-US" sz="1600" dirty="0" smtClean="0"/>
              <a:t>Simple 3-wire cable for serial connection chain to all signals</a:t>
            </a:r>
          </a:p>
          <a:p>
            <a:r>
              <a:rPr lang="en-US" sz="1600" dirty="0" smtClean="0"/>
              <a:t>Graphical user interface with built-in simulator for the design of aspects of each signal, depending on number of lamps on the signal</a:t>
            </a:r>
          </a:p>
          <a:p>
            <a:endParaRPr lang="en-US" sz="1600" dirty="0" smtClean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2113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www.mollehem.se/images/stories/virtuemart/product/led6F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4" b="5532"/>
          <a:stretch/>
        </p:blipFill>
        <p:spPr bwMode="auto">
          <a:xfrm>
            <a:off x="1905000" y="57150"/>
            <a:ext cx="5562600" cy="467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90600" y="4705350"/>
            <a:ext cx="7748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http://www.mollehem.se/index.php/en/control-and-electronics/leddriv6e-detail</a:t>
            </a:r>
          </a:p>
        </p:txBody>
      </p:sp>
    </p:spTree>
    <p:extLst>
      <p:ext uri="{BB962C8B-B14F-4D97-AF65-F5344CB8AC3E}">
        <p14:creationId xmlns:p14="http://schemas.microsoft.com/office/powerpoint/2010/main" val="197609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://2.bp.blogspot.com/-uWwMpXSsYqM/TwUgEssrWGI/AAAAAAAAAaU/NSEcUkA9C78/s1600/n_scale_model_railroad_signal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58" b="1235"/>
          <a:stretch/>
        </p:blipFill>
        <p:spPr bwMode="auto">
          <a:xfrm>
            <a:off x="0" y="0"/>
            <a:ext cx="9192248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5098" y="819150"/>
            <a:ext cx="8321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Source:</a:t>
            </a:r>
          </a:p>
          <a:p>
            <a:r>
              <a:rPr lang="en-US" dirty="0">
                <a:solidFill>
                  <a:srgbClr val="FFFF00"/>
                </a:solidFill>
              </a:rPr>
              <a:t>http://</a:t>
            </a:r>
            <a:r>
              <a:rPr lang="en-US" dirty="0" smtClean="0">
                <a:solidFill>
                  <a:srgbClr val="FFFF00"/>
                </a:solidFill>
              </a:rPr>
              <a:t>nscaleaddiction.blogspot.com/2012/01/cheap-simple-n-scale-signals-using.html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2223016"/>
            <a:ext cx="26299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Optical Fibers to conduct light from LED to signal head</a:t>
            </a:r>
            <a:endParaRPr lang="en-US" dirty="0">
              <a:solidFill>
                <a:srgbClr val="FFFF00"/>
              </a:solidFill>
            </a:endParaRPr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>
          <a:xfrm flipH="1" flipV="1">
            <a:off x="4038600" y="2038350"/>
            <a:ext cx="2362200" cy="646331"/>
          </a:xfrm>
          <a:prstGeom prst="straightConnector1">
            <a:avLst/>
          </a:prstGeom>
          <a:ln w="28575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5105400" y="2684681"/>
            <a:ext cx="1295400" cy="344269"/>
          </a:xfrm>
          <a:prstGeom prst="straightConnector1">
            <a:avLst/>
          </a:prstGeom>
          <a:ln w="28575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358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7750"/>
            <a:ext cx="8229600" cy="3546873"/>
          </a:xfrm>
        </p:spPr>
        <p:txBody>
          <a:bodyPr>
            <a:noAutofit/>
          </a:bodyPr>
          <a:lstStyle/>
          <a:p>
            <a:pPr lvl="0"/>
            <a:r>
              <a:rPr lang="en-US" sz="1800" dirty="0"/>
              <a:t>Signal systems do not have to be complex or expensive. </a:t>
            </a:r>
            <a:r>
              <a:rPr lang="en-US" sz="1800" dirty="0" err="1" smtClean="0"/>
              <a:t>Neopixel</a:t>
            </a:r>
            <a:r>
              <a:rPr lang="en-US" sz="1800" dirty="0" smtClean="0"/>
              <a:t> </a:t>
            </a:r>
            <a:r>
              <a:rPr lang="en-US" sz="1800" dirty="0"/>
              <a:t>LEDs </a:t>
            </a:r>
            <a:r>
              <a:rPr lang="en-US" sz="1800" dirty="0" smtClean="0"/>
              <a:t>are the way to go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89744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7750"/>
            <a:ext cx="8229600" cy="3546873"/>
          </a:xfrm>
        </p:spPr>
        <p:txBody>
          <a:bodyPr>
            <a:noAutofit/>
          </a:bodyPr>
          <a:lstStyle/>
          <a:p>
            <a:pPr lvl="0"/>
            <a:r>
              <a:rPr lang="en-US" sz="1800" dirty="0"/>
              <a:t>Signal systems do not have to be complex or expensive. </a:t>
            </a:r>
            <a:r>
              <a:rPr lang="en-US" sz="1800" dirty="0" err="1" smtClean="0"/>
              <a:t>Neopixel</a:t>
            </a:r>
            <a:r>
              <a:rPr lang="en-US" sz="1800" dirty="0" smtClean="0"/>
              <a:t> </a:t>
            </a:r>
            <a:r>
              <a:rPr lang="en-US" sz="1800" dirty="0"/>
              <a:t>LEDs </a:t>
            </a:r>
            <a:r>
              <a:rPr lang="en-US" sz="1800" dirty="0" smtClean="0"/>
              <a:t>are the way to go</a:t>
            </a:r>
            <a:endParaRPr lang="en-US" sz="1800" dirty="0"/>
          </a:p>
          <a:p>
            <a:pPr lvl="0"/>
            <a:r>
              <a:rPr lang="en-US" sz="1800" dirty="0"/>
              <a:t>Daisy chaining all signals using just a 3-wire interface is much simpler than using signaling boards that only can support </a:t>
            </a:r>
            <a:r>
              <a:rPr lang="en-US" sz="1800" dirty="0" smtClean="0"/>
              <a:t>a limited number of signals </a:t>
            </a:r>
            <a:r>
              <a:rPr lang="en-US" sz="1800" dirty="0"/>
              <a:t>per </a:t>
            </a:r>
            <a:r>
              <a:rPr lang="en-US" sz="1800" dirty="0" smtClean="0"/>
              <a:t>board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6388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7750"/>
            <a:ext cx="8229600" cy="3546873"/>
          </a:xfrm>
        </p:spPr>
        <p:txBody>
          <a:bodyPr>
            <a:noAutofit/>
          </a:bodyPr>
          <a:lstStyle/>
          <a:p>
            <a:pPr lvl="0"/>
            <a:r>
              <a:rPr lang="en-US" sz="1800" dirty="0"/>
              <a:t>Signal systems do not have to be complex or expensive. </a:t>
            </a:r>
            <a:r>
              <a:rPr lang="en-US" sz="1800" dirty="0" err="1" smtClean="0"/>
              <a:t>Neopixel</a:t>
            </a:r>
            <a:r>
              <a:rPr lang="en-US" sz="1800" dirty="0" smtClean="0"/>
              <a:t> </a:t>
            </a:r>
            <a:r>
              <a:rPr lang="en-US" sz="1800" dirty="0"/>
              <a:t>LEDs </a:t>
            </a:r>
            <a:r>
              <a:rPr lang="en-US" sz="1800" dirty="0" smtClean="0"/>
              <a:t>are the way to go</a:t>
            </a:r>
            <a:endParaRPr lang="en-US" sz="1800" dirty="0"/>
          </a:p>
          <a:p>
            <a:pPr lvl="0"/>
            <a:r>
              <a:rPr lang="en-US" sz="1800" dirty="0"/>
              <a:t>Daisy chaining all signals using just a 3-wire interface is much simpler than using signaling boards that only can support </a:t>
            </a:r>
            <a:r>
              <a:rPr lang="en-US" sz="1800" dirty="0" smtClean="0"/>
              <a:t>a limited number of signals </a:t>
            </a:r>
            <a:r>
              <a:rPr lang="en-US" sz="1800" dirty="0"/>
              <a:t>per </a:t>
            </a:r>
            <a:r>
              <a:rPr lang="en-US" sz="1800" dirty="0" smtClean="0"/>
              <a:t>board</a:t>
            </a:r>
            <a:endParaRPr lang="en-US" sz="1800" dirty="0"/>
          </a:p>
          <a:p>
            <a:r>
              <a:rPr lang="en-US" sz="1800" dirty="0"/>
              <a:t>Of course, much depends on ease of configurability to make the Blue Box simple to install and use on a </a:t>
            </a:r>
            <a:r>
              <a:rPr lang="en-US" sz="1800" dirty="0" smtClean="0"/>
              <a:t>layout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6388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3" t="9700" r="4374"/>
          <a:stretch/>
        </p:blipFill>
        <p:spPr bwMode="auto">
          <a:xfrm>
            <a:off x="-76200" y="-19050"/>
            <a:ext cx="8894648" cy="5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" t="11642" r="54519"/>
          <a:stretch/>
        </p:blipFill>
        <p:spPr bwMode="auto">
          <a:xfrm>
            <a:off x="4509644" y="57150"/>
            <a:ext cx="4181952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564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8" r="9478"/>
          <a:stretch/>
        </p:blipFill>
        <p:spPr bwMode="auto">
          <a:xfrm>
            <a:off x="-2" y="0"/>
            <a:ext cx="9144001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657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209550"/>
            <a:ext cx="8839200" cy="43850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 smtClean="0"/>
              <a:t>Additional </a:t>
            </a:r>
            <a:r>
              <a:rPr lang="en-US" sz="1200" dirty="0"/>
              <a:t>Materials on </a:t>
            </a:r>
            <a:r>
              <a:rPr lang="en-US" sz="1200" dirty="0" err="1"/>
              <a:t>Github</a:t>
            </a:r>
            <a:r>
              <a:rPr lang="en-US" sz="1200" dirty="0"/>
              <a:t>: </a:t>
            </a:r>
            <a:r>
              <a:rPr lang="en-US" sz="1200" dirty="0" smtClean="0">
                <a:hlinkClick r:id="rId2"/>
              </a:rPr>
              <a:t>https://</a:t>
            </a:r>
            <a:r>
              <a:rPr lang="en-US" sz="1200" dirty="0" smtClean="0">
                <a:hlinkClick r:id="rId2"/>
              </a:rPr>
              <a:t>github.com/tanner87661/IoTT-Video13</a:t>
            </a:r>
            <a:endParaRPr lang="en-US" sz="1200" dirty="0" smtClean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r>
              <a:rPr lang="en-US" sz="1200" dirty="0" smtClean="0"/>
              <a:t>NA </a:t>
            </a:r>
            <a:r>
              <a:rPr lang="en-US" sz="1200" dirty="0"/>
              <a:t>Signal Heads: </a:t>
            </a:r>
            <a:r>
              <a:rPr lang="en-US" sz="1200" dirty="0">
                <a:hlinkClick r:id="rId3"/>
              </a:rPr>
              <a:t>https://</a:t>
            </a:r>
            <a:r>
              <a:rPr lang="en-US" sz="1200" dirty="0" smtClean="0">
                <a:hlinkClick r:id="rId3"/>
              </a:rPr>
              <a:t>en.wikipedia.org/wiki/North_American_railroad_signals</a:t>
            </a:r>
            <a:endParaRPr lang="en-US" sz="1200" dirty="0" smtClean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r>
              <a:rPr lang="en-US" sz="1200" dirty="0" smtClean="0"/>
              <a:t>NORAC </a:t>
            </a:r>
            <a:r>
              <a:rPr lang="en-US" sz="1200" dirty="0"/>
              <a:t>Signal Aspects: </a:t>
            </a:r>
            <a:r>
              <a:rPr lang="en-US" sz="1200" dirty="0">
                <a:hlinkClick r:id="rId4"/>
              </a:rPr>
              <a:t>http://</a:t>
            </a:r>
            <a:r>
              <a:rPr lang="en-US" sz="1200" dirty="0" smtClean="0">
                <a:hlinkClick r:id="rId4"/>
              </a:rPr>
              <a:t>rail.pgengler.net/signals/fixed_norac.html</a:t>
            </a:r>
            <a:endParaRPr lang="en-US" sz="1200" dirty="0" smtClean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r>
              <a:rPr lang="en-US" sz="1200" dirty="0" smtClean="0"/>
              <a:t>NMRA </a:t>
            </a:r>
            <a:r>
              <a:rPr lang="en-US" sz="1200" dirty="0"/>
              <a:t>9.2.1 </a:t>
            </a:r>
            <a:r>
              <a:rPr lang="en-US" sz="1200" dirty="0">
                <a:hlinkClick r:id="rId5"/>
              </a:rPr>
              <a:t>https://</a:t>
            </a:r>
            <a:r>
              <a:rPr lang="en-US" sz="1200" dirty="0" smtClean="0">
                <a:hlinkClick r:id="rId5"/>
              </a:rPr>
              <a:t>www.nmra.org/sites/default/files/s-9.2.1_2012_07.pdf</a:t>
            </a:r>
            <a:endParaRPr lang="en-US" sz="1200" dirty="0" smtClean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r>
              <a:rPr lang="en-US" sz="1200" dirty="0" smtClean="0"/>
              <a:t>WS2811 Module</a:t>
            </a:r>
            <a:r>
              <a:rPr lang="en-US" sz="1200" dirty="0"/>
              <a:t>:  </a:t>
            </a:r>
            <a:r>
              <a:rPr lang="en-US" sz="1200" dirty="0">
                <a:hlinkClick r:id="rId6"/>
              </a:rPr>
              <a:t>http://</a:t>
            </a:r>
            <a:r>
              <a:rPr lang="en-US" sz="1200" dirty="0" smtClean="0">
                <a:hlinkClick r:id="rId6"/>
              </a:rPr>
              <a:t>www.mollehem.se/index.php/en/control-and-electronics/leddriv6e-detail</a:t>
            </a:r>
            <a:endParaRPr lang="en-US" sz="1200" dirty="0" smtClean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r>
              <a:rPr lang="en-US" sz="1200" dirty="0" err="1" smtClean="0"/>
              <a:t>Fibre</a:t>
            </a:r>
            <a:r>
              <a:rPr lang="en-US" sz="1200" dirty="0" smtClean="0"/>
              <a:t> </a:t>
            </a:r>
            <a:r>
              <a:rPr lang="en-US" sz="1200" dirty="0" smtClean="0"/>
              <a:t>Optics Signals: </a:t>
            </a:r>
            <a:r>
              <a:rPr lang="en-US" sz="1100" dirty="0" smtClean="0">
                <a:hlinkClick r:id="rId7"/>
              </a:rPr>
              <a:t>http</a:t>
            </a:r>
            <a:r>
              <a:rPr lang="en-US" sz="1100" dirty="0">
                <a:hlinkClick r:id="rId7"/>
              </a:rPr>
              <a:t>://</a:t>
            </a:r>
            <a:r>
              <a:rPr lang="en-US" sz="1100" dirty="0" smtClean="0">
                <a:hlinkClick r:id="rId7"/>
              </a:rPr>
              <a:t>nscaleaddiction.blogspot.com/2012/01/cheap-simple-n-scale-signals-using.html</a:t>
            </a:r>
            <a:endParaRPr lang="en-US" sz="1100" dirty="0" smtClean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r>
              <a:rPr lang="en-US" sz="1200" dirty="0"/>
              <a:t>Layout Intro Sequence Outdoor Layout: Beat </a:t>
            </a:r>
            <a:r>
              <a:rPr lang="en-US" sz="1200" dirty="0" err="1"/>
              <a:t>Deola</a:t>
            </a:r>
            <a:r>
              <a:rPr lang="en-US" sz="1200" dirty="0"/>
              <a:t>, Switzerland​</a:t>
            </a:r>
          </a:p>
          <a:p>
            <a:pPr marL="0" indent="0"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8271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Hans Tanner\OneDrive\IoTT\Video#13\Pictures\Slide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5" y="-19050"/>
            <a:ext cx="9206345" cy="5178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772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F:\Video#13\Pictures\IMG_20190131_14033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3" t="37615" r="56331"/>
          <a:stretch/>
        </p:blipFill>
        <p:spPr bwMode="auto">
          <a:xfrm rot="5400000">
            <a:off x="2028366" y="-2056942"/>
            <a:ext cx="5143501" cy="9257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41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ws2812b neopixe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91" b="30226"/>
          <a:stretch/>
        </p:blipFill>
        <p:spPr bwMode="auto">
          <a:xfrm rot="16200000">
            <a:off x="-1905001" y="1905003"/>
            <a:ext cx="5124450" cy="1314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ws2812b neopix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514350"/>
            <a:ext cx="6324600" cy="4028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Connector 2"/>
          <p:cNvCxnSpPr/>
          <p:nvPr/>
        </p:nvCxnSpPr>
        <p:spPr>
          <a:xfrm>
            <a:off x="304800" y="361950"/>
            <a:ext cx="1219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04800" y="1244380"/>
            <a:ext cx="1219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1452939" y="361950"/>
            <a:ext cx="0" cy="88243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 rot="16200000">
            <a:off x="945636" y="61539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10mm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705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F:\Video#13\Pictures\IMG_20190209_17304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228600" y="1581150"/>
            <a:ext cx="5486400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28600" y="1237394"/>
            <a:ext cx="2068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Engineer’s Eye Level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45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rass Tubes - 3/3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57" r="39143"/>
          <a:stretch/>
        </p:blipFill>
        <p:spPr bwMode="auto">
          <a:xfrm rot="5400000">
            <a:off x="3107501" y="-2749517"/>
            <a:ext cx="1441434" cy="7207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14050" y="4182130"/>
            <a:ext cx="83775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From Hobby </a:t>
            </a:r>
            <a:r>
              <a:rPr lang="en-US" sz="1400" dirty="0"/>
              <a:t>Lobby</a:t>
            </a:r>
            <a:r>
              <a:rPr lang="en-US" sz="1400" dirty="0" smtClean="0"/>
              <a:t>:</a:t>
            </a:r>
          </a:p>
          <a:p>
            <a:r>
              <a:rPr lang="en-US" sz="1400" dirty="0" smtClean="0">
                <a:hlinkClick r:id="rId3"/>
              </a:rPr>
              <a:t>https</a:t>
            </a:r>
            <a:r>
              <a:rPr lang="en-US" sz="1400" dirty="0">
                <a:hlinkClick r:id="rId3"/>
              </a:rPr>
              <a:t>://www.hobbylobby.com/Crafts-Hobbies/Hobbies-Collecting/Tools-Blades/Brass-Tubes---</a:t>
            </a:r>
            <a:r>
              <a:rPr lang="en-US" sz="1400" dirty="0" smtClean="0">
                <a:hlinkClick r:id="rId3"/>
              </a:rPr>
              <a:t>3-32%22/p/24129</a:t>
            </a:r>
            <a:endParaRPr lang="en-US" sz="1400" dirty="0" smtClean="0"/>
          </a:p>
        </p:txBody>
      </p:sp>
      <p:pic>
        <p:nvPicPr>
          <p:cNvPr id="4098" name="Picture 2" descr="C:\Users\Hans Tanner\OneDrive\IoTT\Video#13\Pictures\IMG_20190208_14355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244599" y="844551"/>
            <a:ext cx="2286001" cy="406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55598" y="1211818"/>
            <a:ext cx="4899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12” long. I needed 2 tubes for the 12 signals I built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515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Hans Tanner\OneDrive\IoTT\Video#13\Pictures\IMG_20190131_14033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28" t="32903" r="20524" b="23549"/>
          <a:stretch/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096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0" advClick="0" advTm="20000"/>
    </mc:Choice>
    <mc:Fallback xmlns="">
      <p:transition spd="slow" advClick="0" advTm="2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56829</TotalTime>
  <Words>800</Words>
  <Application>Microsoft Office PowerPoint</Application>
  <PresentationFormat>On-screen Show (16:9)</PresentationFormat>
  <Paragraphs>75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Signal System Capabilities</vt:lpstr>
      <vt:lpstr>Signal System Capabilities</vt:lpstr>
      <vt:lpstr>Signal System Capabilities</vt:lpstr>
      <vt:lpstr>Signal System Capabilities</vt:lpstr>
      <vt:lpstr>Signal System Capabilities</vt:lpstr>
      <vt:lpstr>Signal System Capabilities</vt:lpstr>
      <vt:lpstr>Signal System Capabilities</vt:lpstr>
      <vt:lpstr>PowerPoint Presentation</vt:lpstr>
      <vt:lpstr>PowerPoint Presentation</vt:lpstr>
      <vt:lpstr>Summary</vt:lpstr>
      <vt:lpstr>Summary</vt:lpstr>
      <vt:lpstr>Summary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HansTanner</dc:creator>
  <cp:lastModifiedBy>HansTanner</cp:lastModifiedBy>
  <cp:revision>389</cp:revision>
  <dcterms:created xsi:type="dcterms:W3CDTF">2006-08-16T00:00:00Z</dcterms:created>
  <dcterms:modified xsi:type="dcterms:W3CDTF">2019-02-10T01:51:55Z</dcterms:modified>
</cp:coreProperties>
</file>